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Golos Text"/>
      <p:regular r:id="rId27"/>
      <p:bold r:id="rId28"/>
    </p:embeddedFont>
    <p:embeddedFont>
      <p:font typeface="Golos Text Medium"/>
      <p:regular r:id="rId29"/>
      <p:bold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Bebas Neu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GolosText-bold.fntdata"/><Relationship Id="rId27" Type="http://schemas.openxmlformats.org/officeDocument/2006/relationships/font" Target="fonts/GolosTex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losTex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GolosTextMedium-bold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445f10aa1_2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5445f10aa1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42dc07bc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e42dc07b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Headphones funcionam como um oposto ao microfone. Neste caso, a variação da corrente que atravessa a bobine de cada um dos lados dos fones induz um campo magnético. Com isto, será induzido o deslocamento no íman do cone dos fones. Este deslocamento provocará a criação de variações de pressão à superfície do cone sonoro que consequentemente provoca ondas sonoras. Neste projeto os headphones irão receber um sinal elétrico através do Jack, convertendo-o num sinal sonoro, que depois será captado pelo microfone, para posterior análise.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445f10aa1_1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5445f10aa1_1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4493e9c1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54493e9c1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4493e9c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54493e9c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4493e9c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54493e9c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445f10aa1_1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5445f10aa1_1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445f10aa1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5445f10aa1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445f10aa1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5445f10aa1_2_1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445f10aa1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5445f10aa1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445f10aa1_1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5445f10aa1_1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445f10aa1_2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5445f10aa1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445f10aa1_1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5445f10aa1_1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445f10aa1_2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5445f10aa1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445f10aa1_1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5445f10aa1_1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445f10aa1_2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5445f10aa1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445f10aa1_2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5445f10aa1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Mic de eletreto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445f10aa1_2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5445f10aa1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445f10aa1_2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5445f10aa1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 STM32 é um microcontrolador com um conversor analógico digital integrado de 12 bits, essencial para a geração do sinal e para a recolha dos dados obtidos pelos microfones. Este vai ser responsável pelo processamento de dados necessários à realização do projeto e pela interligação dos vários componentes.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445f10aa1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5445f10aa1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48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0"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5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15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5"/>
          <p:cNvSpPr txBox="1"/>
          <p:nvPr>
            <p:ph idx="8" type="subTitle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47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6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5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2" type="subTitle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3" type="subTitle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4" type="subTitle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0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 rotWithShape="1">
          <a:blip r:embed="rId2">
            <a:alphaModFix amt="67000"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3"/>
          <p:cNvPicPr preferRelativeResize="0"/>
          <p:nvPr/>
        </p:nvPicPr>
        <p:blipFill rotWithShape="1">
          <a:blip r:embed="rId2">
            <a:alphaModFix amt="29000"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b="0" i="0" sz="30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b="0" i="0" sz="3200" u="none" cap="none" strike="noStrik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b="0" i="0" sz="14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YzahZGYJZ_cj1Az8Gn8mQaDA-3s3e6zp/view" TargetMode="External"/><Relationship Id="rId4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ctrTitle"/>
          </p:nvPr>
        </p:nvSpPr>
        <p:spPr>
          <a:xfrm>
            <a:off x="682650" y="1086024"/>
            <a:ext cx="77787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Equalizador Automático de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Headphones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 imagem com texto&#10;&#10;Descrição gerada automaticamente" id="99" name="Google Shape;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486" y="112723"/>
            <a:ext cx="1407008" cy="525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4"/>
          <p:cNvSpPr txBox="1"/>
          <p:nvPr/>
        </p:nvSpPr>
        <p:spPr>
          <a:xfrm>
            <a:off x="775097" y="3771899"/>
            <a:ext cx="393620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João Cunha  107573;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Mafalda Garrelhas  107625;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João Anacleto  108052; </a:t>
            </a:r>
            <a:endParaRPr/>
          </a:p>
        </p:txBody>
      </p:sp>
      <p:sp>
        <p:nvSpPr>
          <p:cNvPr id="101" name="Google Shape;101;p24"/>
          <p:cNvSpPr txBox="1"/>
          <p:nvPr/>
        </p:nvSpPr>
        <p:spPr>
          <a:xfrm>
            <a:off x="785813" y="3347680"/>
            <a:ext cx="19573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Grupo 3:</a:t>
            </a:r>
            <a:endParaRPr/>
          </a:p>
        </p:txBody>
      </p:sp>
      <p:sp>
        <p:nvSpPr>
          <p:cNvPr id="102" name="Google Shape;102;p24"/>
          <p:cNvSpPr txBox="1"/>
          <p:nvPr/>
        </p:nvSpPr>
        <p:spPr>
          <a:xfrm>
            <a:off x="3399234" y="3771899"/>
            <a:ext cx="393620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João Rodrigues  103947;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Ricardo Cotrim  107704;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Luís Martins  107660;</a:t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2276759" y="398840"/>
            <a:ext cx="26925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Material</a:t>
            </a:r>
            <a:endParaRPr/>
          </a:p>
        </p:txBody>
      </p:sp>
      <p:sp>
        <p:nvSpPr>
          <p:cNvPr id="218" name="Google Shape;218;p33"/>
          <p:cNvSpPr txBox="1"/>
          <p:nvPr>
            <p:ph idx="2" type="title"/>
          </p:nvPr>
        </p:nvSpPr>
        <p:spPr>
          <a:xfrm>
            <a:off x="505244" y="33958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219" name="Google Shape;219;p33"/>
          <p:cNvCxnSpPr/>
          <p:nvPr/>
        </p:nvCxnSpPr>
        <p:spPr>
          <a:xfrm>
            <a:off x="1587794" y="875381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0" name="Google Shape;220;p3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GB" sz="1200">
                <a:solidFill>
                  <a:schemeClr val="accent4"/>
                </a:solidFill>
              </a:rPr>
              <a:t>7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700087" y="1465931"/>
            <a:ext cx="396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Golos Text"/>
                <a:ea typeface="Golos Text"/>
                <a:cs typeface="Golos Text"/>
                <a:sym typeface="Golos Text"/>
              </a:rPr>
              <a:t>Headphones</a:t>
            </a:r>
            <a:endParaRPr b="1" i="0" sz="18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792956" y="3950494"/>
            <a:ext cx="634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>
                <a:latin typeface="Golos Text"/>
                <a:ea typeface="Golos Text"/>
                <a:cs typeface="Golos Text"/>
                <a:sym typeface="Golos Text"/>
              </a:rPr>
              <a:t>Os Headphones irão receber um sinal elétrico através do Jack 3.5mm, convertendo-o num sinal sonoro, que depois será captado pelo microfone, para posterior análise</a:t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250" y="1707000"/>
            <a:ext cx="2199500" cy="219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2336044" y="244992"/>
            <a:ext cx="35604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Circuitos</a:t>
            </a:r>
            <a:endParaRPr/>
          </a:p>
        </p:txBody>
      </p:sp>
      <p:sp>
        <p:nvSpPr>
          <p:cNvPr id="229" name="Google Shape;229;p34"/>
          <p:cNvSpPr txBox="1"/>
          <p:nvPr>
            <p:ph idx="2" type="title"/>
          </p:nvPr>
        </p:nvSpPr>
        <p:spPr>
          <a:xfrm>
            <a:off x="300844" y="24499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cxnSp>
        <p:nvCxnSpPr>
          <p:cNvPr id="230" name="Google Shape;230;p34"/>
          <p:cNvCxnSpPr/>
          <p:nvPr/>
        </p:nvCxnSpPr>
        <p:spPr>
          <a:xfrm>
            <a:off x="1483407" y="770348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1" name="Google Shape;231;p34"/>
          <p:cNvSpPr/>
          <p:nvPr/>
        </p:nvSpPr>
        <p:spPr>
          <a:xfrm>
            <a:off x="8015275" y="4385875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solidFill>
                  <a:schemeClr val="accent4"/>
                </a:solidFill>
              </a:rPr>
              <a:t> 09</a:t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113" y="1054700"/>
            <a:ext cx="6857785" cy="36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/>
        </p:nvSpPr>
        <p:spPr>
          <a:xfrm>
            <a:off x="700100" y="1465925"/>
            <a:ext cx="436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Golos Text"/>
                <a:ea typeface="Golos Text"/>
                <a:cs typeface="Golos Text"/>
                <a:sym typeface="Golos Text"/>
              </a:rPr>
              <a:t>Circuito completo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2336044" y="244992"/>
            <a:ext cx="35604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Circuitos</a:t>
            </a:r>
            <a:endParaRPr/>
          </a:p>
        </p:txBody>
      </p:sp>
      <p:sp>
        <p:nvSpPr>
          <p:cNvPr id="239" name="Google Shape;239;p35"/>
          <p:cNvSpPr txBox="1"/>
          <p:nvPr>
            <p:ph idx="2" type="title"/>
          </p:nvPr>
        </p:nvSpPr>
        <p:spPr>
          <a:xfrm>
            <a:off x="300844" y="24499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cxnSp>
        <p:nvCxnSpPr>
          <p:cNvPr id="240" name="Google Shape;240;p35"/>
          <p:cNvCxnSpPr/>
          <p:nvPr/>
        </p:nvCxnSpPr>
        <p:spPr>
          <a:xfrm>
            <a:off x="1483407" y="770348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1" name="Google Shape;241;p35"/>
          <p:cNvSpPr/>
          <p:nvPr/>
        </p:nvSpPr>
        <p:spPr>
          <a:xfrm>
            <a:off x="8015275" y="4385875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solidFill>
                  <a:schemeClr val="accent4"/>
                </a:solidFill>
              </a:rPr>
              <a:t> 10</a:t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700100" y="1465925"/>
            <a:ext cx="436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Golos Text"/>
                <a:ea typeface="Golos Text"/>
                <a:cs typeface="Golos Text"/>
                <a:sym typeface="Golos Text"/>
              </a:rPr>
              <a:t>Configuração dos pinos do STM32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625" y="1944300"/>
            <a:ext cx="3834741" cy="300347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2336044" y="244992"/>
            <a:ext cx="35604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Circuitos</a:t>
            </a:r>
            <a:endParaRPr/>
          </a:p>
        </p:txBody>
      </p:sp>
      <p:sp>
        <p:nvSpPr>
          <p:cNvPr id="249" name="Google Shape;249;p36"/>
          <p:cNvSpPr txBox="1"/>
          <p:nvPr>
            <p:ph idx="2" type="title"/>
          </p:nvPr>
        </p:nvSpPr>
        <p:spPr>
          <a:xfrm>
            <a:off x="300844" y="24499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cxnSp>
        <p:nvCxnSpPr>
          <p:cNvPr id="250" name="Google Shape;250;p36"/>
          <p:cNvCxnSpPr/>
          <p:nvPr/>
        </p:nvCxnSpPr>
        <p:spPr>
          <a:xfrm>
            <a:off x="1483407" y="770348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1" name="Google Shape;251;p36"/>
          <p:cNvSpPr/>
          <p:nvPr/>
        </p:nvSpPr>
        <p:spPr>
          <a:xfrm>
            <a:off x="8015275" y="4385875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solidFill>
                  <a:schemeClr val="accent4"/>
                </a:solidFill>
              </a:rPr>
              <a:t> 11</a:t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612" y="1908738"/>
            <a:ext cx="5174783" cy="2931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700101" y="1465925"/>
            <a:ext cx="38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Golos Text"/>
                <a:ea typeface="Golos Text"/>
                <a:cs typeface="Golos Text"/>
                <a:sym typeface="Golos Text"/>
              </a:rPr>
              <a:t>Amplificação do microfone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2336044" y="244992"/>
            <a:ext cx="35604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Circuitos</a:t>
            </a:r>
            <a:endParaRPr/>
          </a:p>
        </p:txBody>
      </p:sp>
      <p:sp>
        <p:nvSpPr>
          <p:cNvPr id="259" name="Google Shape;259;p37"/>
          <p:cNvSpPr txBox="1"/>
          <p:nvPr>
            <p:ph idx="2" type="title"/>
          </p:nvPr>
        </p:nvSpPr>
        <p:spPr>
          <a:xfrm>
            <a:off x="300844" y="24499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cxnSp>
        <p:nvCxnSpPr>
          <p:cNvPr id="260" name="Google Shape;260;p37"/>
          <p:cNvCxnSpPr/>
          <p:nvPr/>
        </p:nvCxnSpPr>
        <p:spPr>
          <a:xfrm>
            <a:off x="1483407" y="770348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1" name="Google Shape;261;p37"/>
          <p:cNvSpPr/>
          <p:nvPr/>
        </p:nvSpPr>
        <p:spPr>
          <a:xfrm>
            <a:off x="8015275" y="4385875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solidFill>
                  <a:schemeClr val="accent4"/>
                </a:solidFill>
              </a:rPr>
              <a:t> 12</a:t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000" y="1984550"/>
            <a:ext cx="4411399" cy="26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/>
        </p:nvSpPr>
        <p:spPr>
          <a:xfrm>
            <a:off x="700101" y="1465925"/>
            <a:ext cx="38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Golos Text"/>
                <a:ea typeface="Golos Text"/>
                <a:cs typeface="Golos Text"/>
                <a:sym typeface="Golos Text"/>
              </a:rPr>
              <a:t>Controlo de volume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2336044" y="244992"/>
            <a:ext cx="35604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Programa</a:t>
            </a:r>
            <a:endParaRPr/>
          </a:p>
        </p:txBody>
      </p:sp>
      <p:sp>
        <p:nvSpPr>
          <p:cNvPr id="269" name="Google Shape;269;p38"/>
          <p:cNvSpPr txBox="1"/>
          <p:nvPr>
            <p:ph idx="2" type="title"/>
          </p:nvPr>
        </p:nvSpPr>
        <p:spPr>
          <a:xfrm>
            <a:off x="300844" y="24499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04</a:t>
            </a:r>
            <a:endParaRPr/>
          </a:p>
        </p:txBody>
      </p:sp>
      <p:cxnSp>
        <p:nvCxnSpPr>
          <p:cNvPr id="270" name="Google Shape;270;p38"/>
          <p:cNvCxnSpPr/>
          <p:nvPr/>
        </p:nvCxnSpPr>
        <p:spPr>
          <a:xfrm>
            <a:off x="1483407" y="770348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1" name="Google Shape;271;p38"/>
          <p:cNvSpPr txBox="1"/>
          <p:nvPr/>
        </p:nvSpPr>
        <p:spPr>
          <a:xfrm>
            <a:off x="2750700" y="4712675"/>
            <a:ext cx="364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Golos Text"/>
                <a:ea typeface="Golos Text"/>
                <a:cs typeface="Golos Text"/>
                <a:sym typeface="Golos Text"/>
              </a:rPr>
              <a:t>Fluxograma que descreve o funcionamento lógico do projeto</a:t>
            </a:r>
            <a:endParaRPr sz="9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72" name="Google Shape;272;p38"/>
          <p:cNvSpPr/>
          <p:nvPr/>
        </p:nvSpPr>
        <p:spPr>
          <a:xfrm>
            <a:off x="8015275" y="4385875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solidFill>
                  <a:schemeClr val="accent4"/>
                </a:solidFill>
              </a:rPr>
              <a:t> 13</a:t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375" y="1077525"/>
            <a:ext cx="5469325" cy="367434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3569144" y="1982642"/>
            <a:ext cx="3560319" cy="953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Resultados</a:t>
            </a:r>
            <a:endParaRPr/>
          </a:p>
        </p:txBody>
      </p:sp>
      <p:sp>
        <p:nvSpPr>
          <p:cNvPr id="279" name="Google Shape;279;p39"/>
          <p:cNvSpPr txBox="1"/>
          <p:nvPr>
            <p:ph idx="2" type="title"/>
          </p:nvPr>
        </p:nvSpPr>
        <p:spPr>
          <a:xfrm>
            <a:off x="1533944" y="198264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05</a:t>
            </a:r>
            <a:endParaRPr/>
          </a:p>
        </p:txBody>
      </p:sp>
      <p:cxnSp>
        <p:nvCxnSpPr>
          <p:cNvPr id="280" name="Google Shape;280;p39"/>
          <p:cNvCxnSpPr/>
          <p:nvPr/>
        </p:nvCxnSpPr>
        <p:spPr>
          <a:xfrm>
            <a:off x="2716507" y="2507998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81" name="Google Shape;281;p39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solidFill>
                  <a:schemeClr val="accent4"/>
                </a:solidFill>
              </a:rPr>
              <a:t>14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 b="0" l="14022" r="17272" t="6524"/>
          <a:stretch/>
        </p:blipFill>
        <p:spPr>
          <a:xfrm>
            <a:off x="5069800" y="1316600"/>
            <a:ext cx="3681750" cy="29395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p40"/>
          <p:cNvSpPr txBox="1"/>
          <p:nvPr>
            <p:ph type="title"/>
          </p:nvPr>
        </p:nvSpPr>
        <p:spPr>
          <a:xfrm>
            <a:off x="2336044" y="244992"/>
            <a:ext cx="35604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Resultados</a:t>
            </a:r>
            <a:endParaRPr/>
          </a:p>
        </p:txBody>
      </p:sp>
      <p:sp>
        <p:nvSpPr>
          <p:cNvPr id="288" name="Google Shape;288;p40"/>
          <p:cNvSpPr txBox="1"/>
          <p:nvPr>
            <p:ph idx="2" type="title"/>
          </p:nvPr>
        </p:nvSpPr>
        <p:spPr>
          <a:xfrm>
            <a:off x="300844" y="24499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05</a:t>
            </a:r>
            <a:endParaRPr/>
          </a:p>
        </p:txBody>
      </p:sp>
      <p:cxnSp>
        <p:nvCxnSpPr>
          <p:cNvPr id="289" name="Google Shape;289;p40"/>
          <p:cNvCxnSpPr/>
          <p:nvPr/>
        </p:nvCxnSpPr>
        <p:spPr>
          <a:xfrm>
            <a:off x="1483407" y="770348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0" name="Google Shape;290;p40"/>
          <p:cNvSpPr txBox="1"/>
          <p:nvPr/>
        </p:nvSpPr>
        <p:spPr>
          <a:xfrm>
            <a:off x="5089375" y="4294525"/>
            <a:ext cx="364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Golos Text"/>
                <a:ea typeface="Golos Text"/>
                <a:cs typeface="Golos Text"/>
                <a:sym typeface="Golos Text"/>
              </a:rPr>
              <a:t>Interior do aparelho</a:t>
            </a:r>
            <a:endParaRPr sz="9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518950" y="4294525"/>
            <a:ext cx="364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Golos Text"/>
                <a:ea typeface="Golos Text"/>
                <a:cs typeface="Golos Text"/>
                <a:sym typeface="Golos Text"/>
              </a:rPr>
              <a:t>M</a:t>
            </a:r>
            <a:r>
              <a:rPr lang="en-GB" sz="900">
                <a:latin typeface="Golos Text"/>
                <a:ea typeface="Golos Text"/>
                <a:cs typeface="Golos Text"/>
                <a:sym typeface="Golos Text"/>
              </a:rPr>
              <a:t>odelo 3D do interior do aparelho</a:t>
            </a:r>
            <a:endParaRPr sz="9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25" y="1316600"/>
            <a:ext cx="3776050" cy="293957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3" name="Google Shape;293;p40"/>
          <p:cNvSpPr/>
          <p:nvPr/>
        </p:nvSpPr>
        <p:spPr>
          <a:xfrm>
            <a:off x="8015275" y="4385875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solidFill>
                  <a:schemeClr val="accent4"/>
                </a:solidFill>
              </a:rPr>
              <a:t> 15</a:t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2336044" y="244992"/>
            <a:ext cx="35604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Resultados</a:t>
            </a:r>
            <a:endParaRPr/>
          </a:p>
        </p:txBody>
      </p:sp>
      <p:sp>
        <p:nvSpPr>
          <p:cNvPr id="299" name="Google Shape;299;p41"/>
          <p:cNvSpPr txBox="1"/>
          <p:nvPr>
            <p:ph idx="2" type="title"/>
          </p:nvPr>
        </p:nvSpPr>
        <p:spPr>
          <a:xfrm>
            <a:off x="300844" y="24499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05</a:t>
            </a:r>
            <a:endParaRPr/>
          </a:p>
        </p:txBody>
      </p:sp>
      <p:cxnSp>
        <p:nvCxnSpPr>
          <p:cNvPr id="300" name="Google Shape;300;p41"/>
          <p:cNvCxnSpPr/>
          <p:nvPr/>
        </p:nvCxnSpPr>
        <p:spPr>
          <a:xfrm>
            <a:off x="1483407" y="770348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1" name="Google Shape;301;p41"/>
          <p:cNvSpPr txBox="1"/>
          <p:nvPr/>
        </p:nvSpPr>
        <p:spPr>
          <a:xfrm>
            <a:off x="2750688" y="4558200"/>
            <a:ext cx="364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Golos Text"/>
                <a:ea typeface="Golos Text"/>
                <a:cs typeface="Golos Text"/>
                <a:sym typeface="Golos Text"/>
              </a:rPr>
              <a:t>Demonstração com osciloscópio</a:t>
            </a:r>
            <a:endParaRPr sz="9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8015275" y="4385875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solidFill>
                  <a:schemeClr val="accent4"/>
                </a:solidFill>
              </a:rPr>
              <a:t> 16</a:t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303" name="Google Shape;303;p41" title="WhatsApp Video 2023-06-21 at 23.02.5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075" y="1089899"/>
            <a:ext cx="6031850" cy="34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336044" y="244992"/>
            <a:ext cx="35604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Resultados</a:t>
            </a:r>
            <a:endParaRPr/>
          </a:p>
        </p:txBody>
      </p:sp>
      <p:sp>
        <p:nvSpPr>
          <p:cNvPr id="309" name="Google Shape;309;p42"/>
          <p:cNvSpPr txBox="1"/>
          <p:nvPr>
            <p:ph idx="2" type="title"/>
          </p:nvPr>
        </p:nvSpPr>
        <p:spPr>
          <a:xfrm>
            <a:off x="300844" y="244992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05</a:t>
            </a:r>
            <a:endParaRPr/>
          </a:p>
        </p:txBody>
      </p:sp>
      <p:cxnSp>
        <p:nvCxnSpPr>
          <p:cNvPr id="310" name="Google Shape;310;p42"/>
          <p:cNvCxnSpPr/>
          <p:nvPr/>
        </p:nvCxnSpPr>
        <p:spPr>
          <a:xfrm>
            <a:off x="1483407" y="770348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11" name="Google Shape;311;p42"/>
          <p:cNvSpPr txBox="1"/>
          <p:nvPr/>
        </p:nvSpPr>
        <p:spPr>
          <a:xfrm>
            <a:off x="2750688" y="4291250"/>
            <a:ext cx="364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Golos Text"/>
                <a:ea typeface="Golos Text"/>
                <a:cs typeface="Golos Text"/>
                <a:sym typeface="Golos Text"/>
              </a:rPr>
              <a:t>Gráfico da correção</a:t>
            </a:r>
            <a:endParaRPr sz="9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094" y="1350492"/>
            <a:ext cx="3717811" cy="278835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42"/>
          <p:cNvSpPr/>
          <p:nvPr/>
        </p:nvSpPr>
        <p:spPr>
          <a:xfrm>
            <a:off x="8015275" y="4385875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solidFill>
                  <a:schemeClr val="accent4"/>
                </a:solidFill>
              </a:rPr>
              <a:t> 17</a:t>
            </a:r>
            <a:endParaRPr b="1" sz="1200">
              <a:solidFill>
                <a:schemeClr val="accent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714988" y="1415883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2050702" y="1415883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Resumo</a:t>
            </a:r>
            <a:endParaRPr/>
          </a:p>
        </p:txBody>
      </p:sp>
      <p:sp>
        <p:nvSpPr>
          <p:cNvPr id="109" name="Google Shape;109;p25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Índice</a:t>
            </a:r>
            <a:endParaRPr/>
          </a:p>
        </p:txBody>
      </p:sp>
      <p:cxnSp>
        <p:nvCxnSpPr>
          <p:cNvPr id="110" name="Google Shape;110;p25"/>
          <p:cNvCxnSpPr/>
          <p:nvPr/>
        </p:nvCxnSpPr>
        <p:spPr>
          <a:xfrm>
            <a:off x="1258888" y="165722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1" name="Google Shape;111;p25"/>
          <p:cNvSpPr txBox="1"/>
          <p:nvPr>
            <p:ph idx="3" type="title"/>
          </p:nvPr>
        </p:nvSpPr>
        <p:spPr>
          <a:xfrm>
            <a:off x="715038" y="2387846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112" name="Google Shape;112;p25"/>
          <p:cNvSpPr txBox="1"/>
          <p:nvPr>
            <p:ph idx="4" type="subTitle"/>
          </p:nvPr>
        </p:nvSpPr>
        <p:spPr>
          <a:xfrm>
            <a:off x="2050752" y="2387846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Material</a:t>
            </a:r>
            <a:endParaRPr/>
          </a:p>
        </p:txBody>
      </p:sp>
      <p:sp>
        <p:nvSpPr>
          <p:cNvPr id="113" name="Google Shape;113;p25"/>
          <p:cNvSpPr txBox="1"/>
          <p:nvPr>
            <p:ph idx="5" type="title"/>
          </p:nvPr>
        </p:nvSpPr>
        <p:spPr>
          <a:xfrm>
            <a:off x="714988" y="3405296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114" name="Google Shape;114;p25"/>
          <p:cNvSpPr txBox="1"/>
          <p:nvPr>
            <p:ph idx="6" type="subTitle"/>
          </p:nvPr>
        </p:nvSpPr>
        <p:spPr>
          <a:xfrm>
            <a:off x="2050702" y="3405296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Resultados</a:t>
            </a:r>
            <a:endParaRPr/>
          </a:p>
        </p:txBody>
      </p:sp>
      <p:sp>
        <p:nvSpPr>
          <p:cNvPr id="115" name="Google Shape;115;p25"/>
          <p:cNvSpPr txBox="1"/>
          <p:nvPr>
            <p:ph idx="7" type="title"/>
          </p:nvPr>
        </p:nvSpPr>
        <p:spPr>
          <a:xfrm>
            <a:off x="715038" y="3892233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06</a:t>
            </a:r>
            <a:endParaRPr/>
          </a:p>
        </p:txBody>
      </p:sp>
      <p:sp>
        <p:nvSpPr>
          <p:cNvPr id="116" name="Google Shape;116;p25"/>
          <p:cNvSpPr txBox="1"/>
          <p:nvPr>
            <p:ph idx="8" type="subTitle"/>
          </p:nvPr>
        </p:nvSpPr>
        <p:spPr>
          <a:xfrm>
            <a:off x="2050752" y="3892233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Conclusão</a:t>
            </a:r>
            <a:endParaRPr/>
          </a:p>
        </p:txBody>
      </p:sp>
      <p:cxnSp>
        <p:nvCxnSpPr>
          <p:cNvPr id="117" name="Google Shape;117;p25"/>
          <p:cNvCxnSpPr/>
          <p:nvPr/>
        </p:nvCxnSpPr>
        <p:spPr>
          <a:xfrm>
            <a:off x="1258938" y="2628988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8" name="Google Shape;118;p25"/>
          <p:cNvCxnSpPr/>
          <p:nvPr/>
        </p:nvCxnSpPr>
        <p:spPr>
          <a:xfrm>
            <a:off x="1258888" y="3646238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9" name="Google Shape;119;p25"/>
          <p:cNvCxnSpPr/>
          <p:nvPr/>
        </p:nvCxnSpPr>
        <p:spPr>
          <a:xfrm>
            <a:off x="1258938" y="413297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0" name="Google Shape;120;p25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5"/>
          <p:cNvSpPr txBox="1"/>
          <p:nvPr>
            <p:ph type="title"/>
          </p:nvPr>
        </p:nvSpPr>
        <p:spPr>
          <a:xfrm>
            <a:off x="715038" y="1907021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122" name="Google Shape;122;p25"/>
          <p:cNvSpPr txBox="1"/>
          <p:nvPr>
            <p:ph idx="1" type="subTitle"/>
          </p:nvPr>
        </p:nvSpPr>
        <p:spPr>
          <a:xfrm>
            <a:off x="2050752" y="1907021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Objetivos</a:t>
            </a:r>
            <a:endParaRPr/>
          </a:p>
        </p:txBody>
      </p:sp>
      <p:cxnSp>
        <p:nvCxnSpPr>
          <p:cNvPr id="123" name="Google Shape;123;p25"/>
          <p:cNvCxnSpPr/>
          <p:nvPr/>
        </p:nvCxnSpPr>
        <p:spPr>
          <a:xfrm>
            <a:off x="1258938" y="2148363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4" name="Google Shape;124;p25"/>
          <p:cNvSpPr txBox="1"/>
          <p:nvPr>
            <p:ph idx="3" type="title"/>
          </p:nvPr>
        </p:nvSpPr>
        <p:spPr>
          <a:xfrm>
            <a:off x="715038" y="2874983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125" name="Google Shape;125;p25"/>
          <p:cNvSpPr txBox="1"/>
          <p:nvPr>
            <p:ph idx="4" type="subTitle"/>
          </p:nvPr>
        </p:nvSpPr>
        <p:spPr>
          <a:xfrm>
            <a:off x="2050752" y="2880546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Circuitos/Programa</a:t>
            </a:r>
            <a:endParaRPr/>
          </a:p>
        </p:txBody>
      </p:sp>
      <p:cxnSp>
        <p:nvCxnSpPr>
          <p:cNvPr id="126" name="Google Shape;126;p25"/>
          <p:cNvCxnSpPr/>
          <p:nvPr/>
        </p:nvCxnSpPr>
        <p:spPr>
          <a:xfrm>
            <a:off x="1258888" y="313762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2276750" y="398850"/>
            <a:ext cx="34551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Conclusão</a:t>
            </a:r>
            <a:endParaRPr/>
          </a:p>
        </p:txBody>
      </p:sp>
      <p:sp>
        <p:nvSpPr>
          <p:cNvPr id="319" name="Google Shape;319;p43"/>
          <p:cNvSpPr txBox="1"/>
          <p:nvPr>
            <p:ph idx="2" type="title"/>
          </p:nvPr>
        </p:nvSpPr>
        <p:spPr>
          <a:xfrm>
            <a:off x="505244" y="33958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06</a:t>
            </a:r>
            <a:endParaRPr/>
          </a:p>
        </p:txBody>
      </p:sp>
      <p:cxnSp>
        <p:nvCxnSpPr>
          <p:cNvPr id="320" name="Google Shape;320;p43"/>
          <p:cNvCxnSpPr/>
          <p:nvPr/>
        </p:nvCxnSpPr>
        <p:spPr>
          <a:xfrm>
            <a:off x="1587794" y="875381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21" name="Google Shape;321;p4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GB" sz="1200">
                <a:solidFill>
                  <a:schemeClr val="accent4"/>
                </a:solidFill>
              </a:rPr>
              <a:t>18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614375" y="2074000"/>
            <a:ext cx="68724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spAutoFit/>
          </a:bodyPr>
          <a:lstStyle/>
          <a:p>
            <a:pPr indent="-317500" lvl="0" marL="285750" rtl="0" algn="just">
              <a:spcBef>
                <a:spcPts val="200"/>
              </a:spcBef>
              <a:spcAft>
                <a:spcPts val="0"/>
              </a:spcAft>
              <a:buSzPts val="1900"/>
              <a:buFont typeface="Golos Text"/>
              <a:buChar char="•"/>
            </a:pPr>
            <a:r>
              <a:rPr lang="en-GB" sz="2000">
                <a:latin typeface="Golos Text"/>
                <a:ea typeface="Golos Text"/>
                <a:cs typeface="Golos Text"/>
                <a:sym typeface="Golos Text"/>
              </a:rPr>
              <a:t>Obter gráfico de resposta da frequência emitida pelos headphones ✔</a:t>
            </a:r>
            <a:endParaRPr sz="2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just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505250" y="3029400"/>
            <a:ext cx="698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200"/>
              </a:spcBef>
              <a:spcAft>
                <a:spcPts val="0"/>
              </a:spcAft>
              <a:buSzPts val="2000"/>
              <a:buFont typeface="Golos Text"/>
              <a:buChar char="•"/>
            </a:pPr>
            <a:r>
              <a:rPr lang="en-GB" sz="2000">
                <a:latin typeface="Golos Text"/>
                <a:ea typeface="Golos Text"/>
                <a:cs typeface="Golos Text"/>
                <a:sym typeface="Golos Text"/>
              </a:rPr>
              <a:t>Criar um perfil de equalizador baseado nas medições efetuadas para corrigir a resposta dos fones à Harman Target ✘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2276759" y="398840"/>
            <a:ext cx="2692469" cy="953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Resumo</a:t>
            </a:r>
            <a:endParaRPr/>
          </a:p>
        </p:txBody>
      </p:sp>
      <p:sp>
        <p:nvSpPr>
          <p:cNvPr id="132" name="Google Shape;132;p26"/>
          <p:cNvSpPr txBox="1"/>
          <p:nvPr>
            <p:ph idx="2" type="title"/>
          </p:nvPr>
        </p:nvSpPr>
        <p:spPr>
          <a:xfrm>
            <a:off x="505244" y="33958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01</a:t>
            </a:r>
            <a:endParaRPr/>
          </a:p>
        </p:txBody>
      </p:sp>
      <p:cxnSp>
        <p:nvCxnSpPr>
          <p:cNvPr id="133" name="Google Shape;133;p26"/>
          <p:cNvCxnSpPr/>
          <p:nvPr/>
        </p:nvCxnSpPr>
        <p:spPr>
          <a:xfrm>
            <a:off x="1587794" y="875381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4" name="Google Shape;134;p26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715100" y="1564585"/>
            <a:ext cx="7643088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trabalho tem como objetivo, o desenvolvimento de um dispositivo capaz de criar perfis de equalização para headphones.</a:t>
            </a:r>
            <a:b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GB" sz="1400" u="none" cap="none" strike="noStrike">
                <a:solidFill>
                  <a:srgbClr val="5D6879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5D68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5D6879"/>
                </a:solidFill>
                <a:latin typeface="Lato"/>
                <a:ea typeface="Lato"/>
                <a:cs typeface="Lato"/>
                <a:sym typeface="Lato"/>
              </a:rPr>
              <a:t>Como funciona?</a:t>
            </a:r>
            <a:endParaRPr b="1" i="0" sz="18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784609" y="2857492"/>
            <a:ext cx="2601415" cy="2928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Headphones desconhecidos</a:t>
            </a:r>
            <a:endParaRPr/>
          </a:p>
        </p:txBody>
      </p:sp>
      <p:sp>
        <p:nvSpPr>
          <p:cNvPr id="137" name="Google Shape;137;p26"/>
          <p:cNvSpPr/>
          <p:nvPr/>
        </p:nvSpPr>
        <p:spPr>
          <a:xfrm>
            <a:off x="1526725" y="3325600"/>
            <a:ext cx="3045300" cy="41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Criação seu gráfico de resposta em função da frequência</a:t>
            </a:r>
            <a:endParaRPr/>
          </a:p>
        </p:txBody>
      </p:sp>
      <p:sp>
        <p:nvSpPr>
          <p:cNvPr id="138" name="Google Shape;138;p26"/>
          <p:cNvSpPr/>
          <p:nvPr/>
        </p:nvSpPr>
        <p:spPr>
          <a:xfrm>
            <a:off x="2365750" y="3920725"/>
            <a:ext cx="3557700" cy="41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Correção do gráfico com a curva de calibração da montagem</a:t>
            </a:r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3426016" y="4532593"/>
            <a:ext cx="2733300" cy="28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Criação do perfil de equalizador</a:t>
            </a: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0" name="Google Shape;140;p26"/>
          <p:cNvSpPr/>
          <p:nvPr/>
        </p:nvSpPr>
        <p:spPr>
          <a:xfrm rot="5400000">
            <a:off x="1109432" y="3172089"/>
            <a:ext cx="417585" cy="417014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/>
          <p:nvPr/>
        </p:nvSpPr>
        <p:spPr>
          <a:xfrm rot="5400000">
            <a:off x="1951899" y="3810275"/>
            <a:ext cx="410700" cy="417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 rot="5400000">
            <a:off x="2987834" y="4377685"/>
            <a:ext cx="410700" cy="417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2276749" y="398850"/>
            <a:ext cx="30102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Objetivos</a:t>
            </a:r>
            <a:endParaRPr/>
          </a:p>
        </p:txBody>
      </p:sp>
      <p:sp>
        <p:nvSpPr>
          <p:cNvPr id="148" name="Google Shape;148;p27"/>
          <p:cNvSpPr txBox="1"/>
          <p:nvPr>
            <p:ph idx="2" type="title"/>
          </p:nvPr>
        </p:nvSpPr>
        <p:spPr>
          <a:xfrm>
            <a:off x="505244" y="33958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149" name="Google Shape;149;p27"/>
          <p:cNvCxnSpPr/>
          <p:nvPr/>
        </p:nvCxnSpPr>
        <p:spPr>
          <a:xfrm>
            <a:off x="1587794" y="875381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0" name="Google Shape;150;p27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614300" y="1831075"/>
            <a:ext cx="45759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spAutoFit/>
          </a:bodyPr>
          <a:lstStyle/>
          <a:p>
            <a:pPr indent="-317500" lvl="0" marL="285750" rtl="0" algn="just">
              <a:spcBef>
                <a:spcPts val="200"/>
              </a:spcBef>
              <a:spcAft>
                <a:spcPts val="0"/>
              </a:spcAft>
              <a:buSzPts val="1900"/>
              <a:buFont typeface="Golos Text"/>
              <a:buChar char="•"/>
            </a:pPr>
            <a:r>
              <a:rPr lang="en-GB" sz="2000">
                <a:latin typeface="Golos Text"/>
                <a:ea typeface="Golos Text"/>
                <a:cs typeface="Golos Text"/>
                <a:sym typeface="Golos Text"/>
              </a:rPr>
              <a:t>Obter gráfico de resposta da frequência emitida pelos headphones</a:t>
            </a:r>
            <a:endParaRPr sz="2000">
              <a:latin typeface="Golos Text"/>
              <a:ea typeface="Golos Text"/>
              <a:cs typeface="Golos Text"/>
              <a:sym typeface="Golos Text"/>
            </a:endParaRPr>
          </a:p>
          <a:p>
            <a:pPr indent="-323850" lvl="0" marL="285750" rtl="0" algn="just">
              <a:spcBef>
                <a:spcPts val="200"/>
              </a:spcBef>
              <a:spcAft>
                <a:spcPts val="0"/>
              </a:spcAft>
              <a:buSzPts val="2000"/>
              <a:buFont typeface="Golos Text"/>
              <a:buChar char="•"/>
            </a:pPr>
            <a:r>
              <a:rPr lang="en-GB" sz="2000">
                <a:latin typeface="Golos Text"/>
                <a:ea typeface="Golos Text"/>
                <a:cs typeface="Golos Text"/>
                <a:sym typeface="Golos Text"/>
              </a:rPr>
              <a:t>Criar um perfil de equalizador baseado nas medições efetuadas para corrigir a resposta dos fones à Harman Target.</a:t>
            </a:r>
            <a:endParaRPr sz="2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925" y="1923150"/>
            <a:ext cx="3535176" cy="20919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2276759" y="398840"/>
            <a:ext cx="2692469" cy="953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Material</a:t>
            </a:r>
            <a:endParaRPr/>
          </a:p>
        </p:txBody>
      </p:sp>
      <p:sp>
        <p:nvSpPr>
          <p:cNvPr id="158" name="Google Shape;158;p28"/>
          <p:cNvSpPr txBox="1"/>
          <p:nvPr>
            <p:ph idx="2" type="title"/>
          </p:nvPr>
        </p:nvSpPr>
        <p:spPr>
          <a:xfrm>
            <a:off x="505244" y="33958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159" name="Google Shape;159;p28"/>
          <p:cNvCxnSpPr/>
          <p:nvPr/>
        </p:nvCxnSpPr>
        <p:spPr>
          <a:xfrm>
            <a:off x="1587794" y="875381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0" name="Google Shape;160;p28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GB" sz="1200">
                <a:solidFill>
                  <a:schemeClr val="accent4"/>
                </a:solidFill>
              </a:rPr>
              <a:t>4</a:t>
            </a:r>
            <a:endParaRPr b="1" sz="1200">
              <a:solidFill>
                <a:schemeClr val="accent4"/>
              </a:solidFill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614375" y="1727075"/>
            <a:ext cx="6872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Sensores: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1 Microfone;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2000">
                <a:latin typeface="Golos Text"/>
                <a:ea typeface="Golos Text"/>
                <a:cs typeface="Golos Text"/>
                <a:sym typeface="Golos Text"/>
              </a:rPr>
              <a:t>Atuadores: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>
                <a:latin typeface="Golos Text"/>
                <a:ea typeface="Golos Text"/>
                <a:cs typeface="Golos Text"/>
                <a:sym typeface="Golos Text"/>
              </a:rPr>
              <a:t>1 Headphones;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Golos Text"/>
                <a:ea typeface="Golos Text"/>
                <a:cs typeface="Golos Text"/>
                <a:sym typeface="Golos Text"/>
              </a:rPr>
              <a:t>Outros:</a:t>
            </a:r>
            <a:endParaRPr sz="2000">
              <a:latin typeface="Golos Text"/>
              <a:ea typeface="Golos Text"/>
              <a:cs typeface="Golos Text"/>
              <a:sym typeface="Golos Text"/>
            </a:endParaRPr>
          </a:p>
          <a:p>
            <a:pPr indent="-285750" lvl="0" marL="285750" rtl="0" algn="l">
              <a:spcBef>
                <a:spcPts val="200"/>
              </a:spcBef>
              <a:spcAft>
                <a:spcPts val="0"/>
              </a:spcAft>
              <a:buSzPts val="1400"/>
              <a:buChar char="•"/>
            </a:pPr>
            <a:r>
              <a:rPr lang="en-GB">
                <a:latin typeface="Golos Text"/>
                <a:ea typeface="Golos Text"/>
                <a:cs typeface="Golos Text"/>
                <a:sym typeface="Golos Text"/>
              </a:rPr>
              <a:t>1 STM;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-285750" lvl="0" marL="285750" rtl="0" algn="l">
              <a:spcBef>
                <a:spcPts val="200"/>
              </a:spcBef>
              <a:spcAft>
                <a:spcPts val="0"/>
              </a:spcAft>
              <a:buSzPts val="1400"/>
              <a:buChar char="•"/>
            </a:pPr>
            <a:r>
              <a:rPr lang="en-GB">
                <a:latin typeface="Golos Text"/>
                <a:ea typeface="Golos Text"/>
                <a:cs typeface="Golos Text"/>
                <a:sym typeface="Golos Text"/>
              </a:rPr>
              <a:t>1 LCD Touchscreen;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-285750" lvl="0" marL="285750" rtl="0" algn="l">
              <a:spcBef>
                <a:spcPts val="200"/>
              </a:spcBef>
              <a:spcAft>
                <a:spcPts val="0"/>
              </a:spcAft>
              <a:buSzPts val="1400"/>
              <a:buFont typeface="Golos Text"/>
              <a:buChar char="•"/>
            </a:pPr>
            <a:r>
              <a:rPr lang="en-GB">
                <a:latin typeface="Golos Text"/>
                <a:ea typeface="Golos Text"/>
                <a:cs typeface="Golos Text"/>
                <a:sym typeface="Golos Text"/>
              </a:rPr>
              <a:t>Breadboard;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2276759" y="398840"/>
            <a:ext cx="2692469" cy="953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Material</a:t>
            </a:r>
            <a:endParaRPr/>
          </a:p>
        </p:txBody>
      </p:sp>
      <p:sp>
        <p:nvSpPr>
          <p:cNvPr id="167" name="Google Shape;167;p29"/>
          <p:cNvSpPr txBox="1"/>
          <p:nvPr>
            <p:ph idx="2" type="title"/>
          </p:nvPr>
        </p:nvSpPr>
        <p:spPr>
          <a:xfrm>
            <a:off x="505244" y="33958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168" name="Google Shape;168;p29"/>
          <p:cNvCxnSpPr/>
          <p:nvPr/>
        </p:nvCxnSpPr>
        <p:spPr>
          <a:xfrm>
            <a:off x="1587794" y="875381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9" name="Google Shape;169;p29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GB" sz="1200">
                <a:solidFill>
                  <a:schemeClr val="accent4"/>
                </a:solidFill>
              </a:rPr>
              <a:t>5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700101" y="1465925"/>
            <a:ext cx="38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Microfone </a:t>
            </a:r>
            <a:r>
              <a:rPr b="1" lang="en-GB" sz="1800">
                <a:latin typeface="Golos Text"/>
                <a:ea typeface="Golos Text"/>
                <a:cs typeface="Golos Text"/>
                <a:sym typeface="Golos Text"/>
              </a:rPr>
              <a:t>KS</a:t>
            </a:r>
            <a:r>
              <a:rPr b="1" i="0" lang="en-GB" sz="18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0035 </a:t>
            </a:r>
            <a:r>
              <a:rPr b="1" lang="en-GB" sz="1800">
                <a:latin typeface="Golos Text"/>
                <a:ea typeface="Golos Text"/>
                <a:cs typeface="Golos Text"/>
                <a:sym typeface="Golos Text"/>
              </a:rPr>
              <a:t>K</a:t>
            </a:r>
            <a:r>
              <a:rPr b="1" i="0" lang="en-GB" sz="18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eyestudio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792956" y="3950494"/>
            <a:ext cx="64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Usado para captar o som emitido pelos headphones de forma a obter o </a:t>
            </a:r>
            <a:r>
              <a:rPr lang="en-GB">
                <a:latin typeface="Golos Text"/>
                <a:ea typeface="Golos Text"/>
                <a:cs typeface="Golos Text"/>
                <a:sym typeface="Golos Text"/>
              </a:rPr>
              <a:t>espectro</a:t>
            </a: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 de frequência gerado pelos mesmos.</a:t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0740" y="1835262"/>
            <a:ext cx="2793362" cy="2115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Do Microphones Work? (The Ultimate Illustrated Guide) – My New  Microphone" id="173" name="Google Shape;17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200" y="2228850"/>
            <a:ext cx="3912800" cy="1297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2276759" y="398840"/>
            <a:ext cx="2692469" cy="953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Material</a:t>
            </a:r>
            <a:endParaRPr/>
          </a:p>
        </p:txBody>
      </p:sp>
      <p:sp>
        <p:nvSpPr>
          <p:cNvPr id="179" name="Google Shape;179;p30"/>
          <p:cNvSpPr txBox="1"/>
          <p:nvPr>
            <p:ph idx="2" type="title"/>
          </p:nvPr>
        </p:nvSpPr>
        <p:spPr>
          <a:xfrm>
            <a:off x="505244" y="33958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180" name="Google Shape;180;p30"/>
          <p:cNvCxnSpPr/>
          <p:nvPr/>
        </p:nvCxnSpPr>
        <p:spPr>
          <a:xfrm>
            <a:off x="1587794" y="875381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1" name="Google Shape;181;p30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GB" sz="1200">
                <a:solidFill>
                  <a:schemeClr val="accent4"/>
                </a:solidFill>
              </a:rPr>
              <a:t>6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700088" y="1465931"/>
            <a:ext cx="343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LCD: NEXTION NX4832T035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792950" y="3950500"/>
            <a:ext cx="6621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Usado para interação humano-computador</a:t>
            </a:r>
            <a:r>
              <a:rPr lang="en-GB">
                <a:latin typeface="Golos Text"/>
                <a:ea typeface="Golos Text"/>
                <a:cs typeface="Golos Text"/>
                <a:sym typeface="Golos Text"/>
              </a:rPr>
              <a:t>, isto é,</a:t>
            </a: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r>
              <a:rPr lang="en-GB"/>
              <a:t>navegação  dos menus de interface, nomeadamente para iniciar o programa e expor os dados obtidos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descr="Nextion NX4832T035 3.5 Inch HMI TFT LCD Touch Display Module - RobotShop" id="184" name="Google Shape;184;p30"/>
          <p:cNvPicPr preferRelativeResize="0"/>
          <p:nvPr/>
        </p:nvPicPr>
        <p:blipFill rotWithShape="1">
          <a:blip r:embed="rId3">
            <a:alphaModFix/>
          </a:blip>
          <a:srcRect b="4581" l="0" r="0" t="6632"/>
          <a:stretch/>
        </p:blipFill>
        <p:spPr>
          <a:xfrm>
            <a:off x="5105225" y="1946975"/>
            <a:ext cx="2145674" cy="190514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raw and explain working principle of LCD display. Compare and contrast LCD  and LED televisions." id="185" name="Google Shape;18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225" y="1946981"/>
            <a:ext cx="2548438" cy="190515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2276759" y="398840"/>
            <a:ext cx="2692469" cy="953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Material</a:t>
            </a:r>
            <a:endParaRPr/>
          </a:p>
        </p:txBody>
      </p:sp>
      <p:sp>
        <p:nvSpPr>
          <p:cNvPr id="191" name="Google Shape;191;p31"/>
          <p:cNvSpPr txBox="1"/>
          <p:nvPr>
            <p:ph idx="2" type="title"/>
          </p:nvPr>
        </p:nvSpPr>
        <p:spPr>
          <a:xfrm>
            <a:off x="505244" y="33958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192" name="Google Shape;192;p31"/>
          <p:cNvCxnSpPr/>
          <p:nvPr/>
        </p:nvCxnSpPr>
        <p:spPr>
          <a:xfrm>
            <a:off x="1587794" y="875381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3" name="Google Shape;193;p31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GB" sz="1200">
                <a:solidFill>
                  <a:schemeClr val="accent4"/>
                </a:solidFill>
              </a:rPr>
              <a:t>7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700087" y="1465931"/>
            <a:ext cx="3964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STM32 NUCLEO F446RE</a:t>
            </a:r>
            <a:endParaRPr b="1" i="0" sz="18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792956" y="3950494"/>
            <a:ext cx="634365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Responsável pelo processamento de todos os dados necessários à realização do projeto.</a:t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descr="MicroPython - Python for microcontrollers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9228" y="1835263"/>
            <a:ext cx="2452617" cy="21145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XNUCLEO-F411RE - Waveshare Wiki"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898" y="1835263"/>
            <a:ext cx="3190875" cy="21145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2276759" y="398840"/>
            <a:ext cx="2692469" cy="953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Material</a:t>
            </a:r>
            <a:endParaRPr/>
          </a:p>
        </p:txBody>
      </p:sp>
      <p:sp>
        <p:nvSpPr>
          <p:cNvPr id="203" name="Google Shape;203;p32"/>
          <p:cNvSpPr txBox="1"/>
          <p:nvPr>
            <p:ph idx="2" type="title"/>
          </p:nvPr>
        </p:nvSpPr>
        <p:spPr>
          <a:xfrm>
            <a:off x="505244" y="33958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204" name="Google Shape;204;p32"/>
          <p:cNvCxnSpPr/>
          <p:nvPr/>
        </p:nvCxnSpPr>
        <p:spPr>
          <a:xfrm>
            <a:off x="1587794" y="875381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5" name="Google Shape;205;p32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GB" sz="1200">
                <a:solidFill>
                  <a:schemeClr val="accent4"/>
                </a:solidFill>
              </a:rPr>
              <a:t>8</a:t>
            </a:r>
            <a:endParaRPr b="1" i="0" sz="12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700088" y="1465931"/>
            <a:ext cx="3436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1 audio jack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792955" y="3950494"/>
            <a:ext cx="65008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Golos Text"/>
                <a:ea typeface="Golos Text"/>
                <a:cs typeface="Golos Text"/>
                <a:sym typeface="Golos Text"/>
              </a:rPr>
              <a:t>Usado para enviar as informações dos diversos sinais sinusoidais presentes no STM para serem reproduzidos pelos headphones, ligados ao DAC por audio jack.</a:t>
            </a:r>
            <a:endParaRPr b="0" i="0" sz="1400" u="none" cap="none" strike="noStrike">
              <a:solidFill>
                <a:srgbClr val="000000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208" name="Google Shape;208;p32"/>
          <p:cNvGrpSpPr/>
          <p:nvPr/>
        </p:nvGrpSpPr>
        <p:grpSpPr>
          <a:xfrm>
            <a:off x="977659" y="1835263"/>
            <a:ext cx="3908665" cy="2104979"/>
            <a:chOff x="977659" y="1835263"/>
            <a:chExt cx="3908665" cy="2104979"/>
          </a:xfrm>
        </p:grpSpPr>
        <p:pic>
          <p:nvPicPr>
            <p:cNvPr descr="Digital to Analog Converter (DAC) - Types, Working &amp; Applications" id="209" name="Google Shape;209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7659" y="1835263"/>
              <a:ext cx="3908665" cy="2104979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10" name="Google Shape;21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14308" y="2707712"/>
              <a:ext cx="3464848" cy="272649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11" name="Google Shape;211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10800000">
              <a:off x="3365261" y="3815734"/>
              <a:ext cx="1521063" cy="119693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212" name="Google Shape;2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225" y="1862363"/>
            <a:ext cx="2426876" cy="2050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